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8"/>
  </p:notesMasterIdLst>
  <p:sldIdLst>
    <p:sldId id="256" r:id="rId2"/>
    <p:sldId id="269" r:id="rId3"/>
    <p:sldId id="271" r:id="rId4"/>
    <p:sldId id="257" r:id="rId5"/>
    <p:sldId id="258" r:id="rId6"/>
    <p:sldId id="272" r:id="rId7"/>
    <p:sldId id="273" r:id="rId8"/>
    <p:sldId id="275" r:id="rId9"/>
    <p:sldId id="276" r:id="rId10"/>
    <p:sldId id="278" r:id="rId11"/>
    <p:sldId id="279" r:id="rId12"/>
    <p:sldId id="309" r:id="rId13"/>
    <p:sldId id="277" r:id="rId14"/>
    <p:sldId id="284" r:id="rId15"/>
    <p:sldId id="282" r:id="rId16"/>
    <p:sldId id="280" r:id="rId17"/>
    <p:sldId id="281" r:id="rId18"/>
    <p:sldId id="274" r:id="rId19"/>
    <p:sldId id="283" r:id="rId20"/>
    <p:sldId id="286" r:id="rId21"/>
    <p:sldId id="287" r:id="rId22"/>
    <p:sldId id="291" r:id="rId23"/>
    <p:sldId id="292" r:id="rId24"/>
    <p:sldId id="294" r:id="rId25"/>
    <p:sldId id="293" r:id="rId26"/>
    <p:sldId id="29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1" autoAdjust="0"/>
    <p:restoredTop sz="90826" autoAdjust="0"/>
  </p:normalViewPr>
  <p:slideViewPr>
    <p:cSldViewPr>
      <p:cViewPr varScale="1">
        <p:scale>
          <a:sx n="75" d="100"/>
          <a:sy n="75" d="100"/>
        </p:scale>
        <p:origin x="-7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AED87-7B7E-428E-A771-730306CDDBC5}" type="datetimeFigureOut">
              <a:rPr lang="en-US" smtClean="0"/>
              <a:pPr/>
              <a:t>2/25/2010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36C70-53FF-4258-B2C3-C03872CB4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“Leg </a:t>
            </a:r>
            <a:r>
              <a:rPr lang="en-US" dirty="0" err="1" smtClean="0"/>
              <a:t>godt</a:t>
            </a:r>
            <a:r>
              <a:rPr lang="en-US" dirty="0" smtClean="0"/>
              <a:t>.”</a:t>
            </a:r>
          </a:p>
          <a:p>
            <a:r>
              <a:rPr lang="en-US" dirty="0" err="1" smtClean="0"/>
              <a:t>Duplo</a:t>
            </a:r>
            <a:r>
              <a:rPr lang="en-US" baseline="0" dirty="0" smtClean="0"/>
              <a:t> for preschool.</a:t>
            </a:r>
          </a:p>
          <a:p>
            <a:r>
              <a:rPr lang="en-US" baseline="0" dirty="0" smtClean="0"/>
              <a:t>Play themes for Star Wars, Harry Potter, and </a:t>
            </a:r>
            <a:r>
              <a:rPr lang="en-US" baseline="0" dirty="0" err="1" smtClean="0"/>
              <a:t>Bionicle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Lego Education has lesson plans that use Lego kits.</a:t>
            </a:r>
          </a:p>
          <a:p>
            <a:r>
              <a:rPr lang="en-US" baseline="0" dirty="0" smtClean="0"/>
              <a:t>Institute includes Mitch </a:t>
            </a:r>
            <a:r>
              <a:rPr lang="en-US" baseline="0" dirty="0" err="1" smtClean="0"/>
              <a:t>Resnick</a:t>
            </a:r>
            <a:r>
              <a:rPr lang="en-US" baseline="0" dirty="0" smtClean="0"/>
              <a:t>, studies processing of spatial information.</a:t>
            </a:r>
          </a:p>
          <a:p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36C70-53FF-4258-B2C3-C03872CB466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Early readers and advanced vocabulary</a:t>
            </a:r>
          </a:p>
          <a:p>
            <a:r>
              <a:rPr lang="en-US" sz="1200" dirty="0" smtClean="0"/>
              <a:t>Ease of use of abstract ideas</a:t>
            </a:r>
          </a:p>
          <a:p>
            <a:r>
              <a:rPr lang="en-US" sz="1200" dirty="0" smtClean="0"/>
              <a:t>Sensitive to non-verbal cues</a:t>
            </a:r>
          </a:p>
          <a:p>
            <a:r>
              <a:rPr lang="en-US" sz="1200" dirty="0" smtClean="0"/>
              <a:t>Intense curiosity</a:t>
            </a:r>
          </a:p>
          <a:p>
            <a:r>
              <a:rPr lang="en-US" sz="1200" dirty="0" smtClean="0"/>
              <a:t>Work independently and for long periods</a:t>
            </a:r>
          </a:p>
          <a:p>
            <a:r>
              <a:rPr lang="en-US" sz="1200" dirty="0" smtClean="0"/>
              <a:t>Unusual choices of learning and high ability to focus</a:t>
            </a:r>
          </a:p>
          <a:p>
            <a:r>
              <a:rPr lang="en-US" sz="1200" dirty="0" smtClean="0"/>
              <a:t>High energy</a:t>
            </a:r>
          </a:p>
          <a:p>
            <a:r>
              <a:rPr lang="en-US" sz="1200" dirty="0" smtClean="0"/>
              <a:t>Prefer older friends or adults</a:t>
            </a:r>
          </a:p>
          <a:p>
            <a:r>
              <a:rPr lang="en-US" sz="1200" dirty="0" smtClean="0"/>
              <a:t>Intrinsic motivation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36C70-53FF-4258-B2C3-C03872CB466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200" dirty="0" smtClean="0"/>
              <a:t>Higher level thinking skills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Self-directed learning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Think about subjects in more abstract and complex ways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More intellectually demanding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Content, as well as learning experiences, can be modified through acceleration, compacting, variety, reorganization, flexible pacing, and the use of more advanced or complex concepts, abstractions, and materials.</a:t>
            </a:r>
          </a:p>
          <a:p>
            <a:r>
              <a:rPr lang="en-US" sz="1200" dirty="0" smtClean="0"/>
              <a:t>more elaborate, complex, and in-depth study of major ideas, problems, and themes that integrate knowledge within and across systems of thought.</a:t>
            </a:r>
          </a:p>
          <a:p>
            <a:r>
              <a:rPr lang="en-US" sz="1200" dirty="0" err="1" smtClean="0"/>
              <a:t>reconceptualize</a:t>
            </a:r>
            <a:r>
              <a:rPr lang="en-US" sz="1200" dirty="0" smtClean="0"/>
              <a:t> existing knowledge and/or generate new knowledge. </a:t>
            </a:r>
          </a:p>
          <a:p>
            <a:r>
              <a:rPr lang="en-US" sz="1200" dirty="0" smtClean="0"/>
              <a:t>explore constantly changing knowledge and information and develop the attitude that knowledge is worth pursuing in an open world. </a:t>
            </a:r>
          </a:p>
          <a:p>
            <a:r>
              <a:rPr lang="en-US" sz="1200" dirty="0" smtClean="0"/>
              <a:t>exposure to, selection, and use of appropriate and specialized resources. </a:t>
            </a:r>
            <a:r>
              <a:rPr lang="en-US" sz="1800" baseline="30000" dirty="0" smtClean="0"/>
              <a:t>2</a:t>
            </a:r>
          </a:p>
          <a:p>
            <a:endParaRPr lang="en-US" sz="1800" baseline="30000" dirty="0" smtClean="0"/>
          </a:p>
          <a:p>
            <a:endParaRPr lang="en-US" sz="1800" baseline="30000" dirty="0" smtClean="0"/>
          </a:p>
          <a:p>
            <a:r>
              <a:rPr lang="en-US" sz="1200" dirty="0" smtClean="0"/>
              <a:t>2. http://</a:t>
            </a:r>
            <a:r>
              <a:rPr lang="en-US" sz="1200" dirty="0" err="1" smtClean="0"/>
              <a:t>www.kidsource.com/kidsource/content/diff_curriculum.html</a:t>
            </a:r>
            <a:r>
              <a:rPr lang="en-US" sz="1200" dirty="0" smtClean="0"/>
              <a:t> </a:t>
            </a:r>
          </a:p>
          <a:p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36C70-53FF-4258-B2C3-C03872CB466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Grouped according</a:t>
            </a:r>
            <a:r>
              <a:rPr lang="en-US" baseline="0" dirty="0" smtClean="0"/>
              <a:t> to similar interests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36C70-53FF-4258-B2C3-C03872CB466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Make a sound, turn</a:t>
            </a:r>
            <a:r>
              <a:rPr lang="en-US" baseline="0" dirty="0" smtClean="0"/>
              <a:t> and be the tallest.</a:t>
            </a:r>
            <a:endParaRPr lang="en-US" dirty="0" smtClean="0"/>
          </a:p>
          <a:p>
            <a:r>
              <a:rPr lang="en-US" dirty="0" smtClean="0"/>
              <a:t>See who could use the most/least</a:t>
            </a:r>
            <a:r>
              <a:rPr lang="en-US" baseline="0" dirty="0" smtClean="0"/>
              <a:t> bricks</a:t>
            </a:r>
          </a:p>
          <a:p>
            <a:r>
              <a:rPr lang="en-US" baseline="0" dirty="0" smtClean="0"/>
              <a:t>Move, make a sound, show a picture, fall apart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36C70-53FF-4258-B2C3-C03872CB466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36C70-53FF-4258-B2C3-C03872CB466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 is presented to clubs in September. </a:t>
            </a:r>
          </a:p>
          <a:p>
            <a:r>
              <a:rPr lang="en-US" dirty="0" smtClean="0"/>
              <a:t>FIRST stands for</a:t>
            </a:r>
            <a:r>
              <a:rPr lang="en-US" baseline="0" dirty="0" smtClean="0"/>
              <a:t> For Inspiration and Recognition of Science and Technology</a:t>
            </a:r>
          </a:p>
          <a:p>
            <a:r>
              <a:rPr lang="en-US" baseline="0" dirty="0" smtClean="0"/>
              <a:t>Four programs: Research, development and training facility, Junior FIRST LEGO League (6-9), FLL for 9- 16, FIRST Tech Challenge (14-18) and FIRST Robotics Competition (14-18)</a:t>
            </a:r>
          </a:p>
          <a:p>
            <a:endParaRPr lang="en-US" dirty="0" smtClean="0"/>
          </a:p>
          <a:p>
            <a:r>
              <a:rPr lang="en-US" dirty="0" smtClean="0"/>
              <a:t>WRO has</a:t>
            </a:r>
            <a:r>
              <a:rPr lang="en-US" baseline="0" dirty="0" smtClean="0"/>
              <a:t> Primary, Junior High, and High School. Mostly in Asia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36C70-53FF-4258-B2C3-C03872CB466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99093-F3FB-485D-867A-5950DDFF8BFB}" type="datetimeFigureOut">
              <a:rPr lang="en-US" smtClean="0"/>
              <a:pPr/>
              <a:t>2/25/2010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1133A-7147-48D7-A8E4-8345B6BD77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99093-F3FB-485D-867A-5950DDFF8BFB}" type="datetimeFigureOut">
              <a:rPr lang="en-US" smtClean="0"/>
              <a:pPr/>
              <a:t>2/25/2010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1133A-7147-48D7-A8E4-8345B6BD77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99093-F3FB-485D-867A-5950DDFF8BFB}" type="datetimeFigureOut">
              <a:rPr lang="en-US" smtClean="0"/>
              <a:pPr/>
              <a:t>2/25/2010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1133A-7147-48D7-A8E4-8345B6BD77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99093-F3FB-485D-867A-5950DDFF8BFB}" type="datetimeFigureOut">
              <a:rPr lang="en-US" smtClean="0"/>
              <a:pPr/>
              <a:t>2/25/2010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1133A-7147-48D7-A8E4-8345B6BD77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99093-F3FB-485D-867A-5950DDFF8BFB}" type="datetimeFigureOut">
              <a:rPr lang="en-US" smtClean="0"/>
              <a:pPr/>
              <a:t>2/25/2010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1133A-7147-48D7-A8E4-8345B6BD77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99093-F3FB-485D-867A-5950DDFF8BFB}" type="datetimeFigureOut">
              <a:rPr lang="en-US" smtClean="0"/>
              <a:pPr/>
              <a:t>2/25/2010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1133A-7147-48D7-A8E4-8345B6BD77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99093-F3FB-485D-867A-5950DDFF8BFB}" type="datetimeFigureOut">
              <a:rPr lang="en-US" smtClean="0"/>
              <a:pPr/>
              <a:t>2/25/2010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1133A-7147-48D7-A8E4-8345B6BD77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99093-F3FB-485D-867A-5950DDFF8BFB}" type="datetimeFigureOut">
              <a:rPr lang="en-US" smtClean="0"/>
              <a:pPr/>
              <a:t>2/25/2010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1133A-7147-48D7-A8E4-8345B6BD77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99093-F3FB-485D-867A-5950DDFF8BFB}" type="datetimeFigureOut">
              <a:rPr lang="en-US" smtClean="0"/>
              <a:pPr/>
              <a:t>2/25/2010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1133A-7147-48D7-A8E4-8345B6BD77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99093-F3FB-485D-867A-5950DDFF8BFB}" type="datetimeFigureOut">
              <a:rPr lang="en-US" smtClean="0"/>
              <a:pPr/>
              <a:t>2/25/2010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1133A-7147-48D7-A8E4-8345B6BD77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99093-F3FB-485D-867A-5950DDFF8BFB}" type="datetimeFigureOut">
              <a:rPr lang="en-US" smtClean="0"/>
              <a:pPr/>
              <a:t>2/25/2010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1133A-7147-48D7-A8E4-8345B6BD77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fld id="{8F499093-F3FB-485D-867A-5950DDFF8BFB}" type="datetimeFigureOut">
              <a:rPr lang="en-US" smtClean="0"/>
              <a:pPr/>
              <a:t>2/25/2010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fld id="{9D11133A-7147-48D7-A8E4-8345B6BD77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localhost\Users\linda\Desktop\ICE2010\MVI_2076.AVI" TargetMode="Externa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localhost\Users\linda\Desktop\ICE2010\MVI_2212.AVI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localhost\Users\linda\Desktop\ICE2010\MVI_2216.AVI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localhost\Users\linda\Desktop\ICE2010\MVI_2219.AVI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localhost\Users\linda\Desktop\ICE2010\MVI_2224.AV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localhost\Users\linda\Desktop\ICE2010\MVI_2220.AVI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localhost\Users\linda\Desktop\ICE2010\MVI_2222.AVI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FiRSTLEGOleague.or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://www.wroboto.or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wna.net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legolanddiscoverycenter.com/chicago/en/index.htm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B1810"/>
                </a:solidFill>
              </a:rPr>
              <a:t>Lego: The NXT Generation</a:t>
            </a:r>
            <a:endParaRPr lang="en-US" dirty="0">
              <a:solidFill>
                <a:srgbClr val="1B181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Or</a:t>
            </a:r>
          </a:p>
          <a:p>
            <a:r>
              <a:rPr lang="en-US" sz="2800" dirty="0" smtClean="0"/>
              <a:t>What I Did Last Summer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495800"/>
            <a:ext cx="404735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Linda Wallin</a:t>
            </a:r>
          </a:p>
          <a:p>
            <a:r>
              <a:rPr lang="en-US" sz="2400" dirty="0" smtClean="0"/>
              <a:t>National-Louis University</a:t>
            </a:r>
          </a:p>
          <a:p>
            <a:endParaRPr lang="en-US" sz="2400" dirty="0" smtClean="0"/>
          </a:p>
          <a:p>
            <a:r>
              <a:rPr lang="en-US" sz="2400" dirty="0" smtClean="0"/>
              <a:t>The Center for Gifted</a:t>
            </a:r>
          </a:p>
          <a:p>
            <a:r>
              <a:rPr lang="en-US" sz="2400" dirty="0" smtClean="0"/>
              <a:t>ICE 2010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7600"/>
            <a:ext cx="8183880" cy="1051560"/>
          </a:xfrm>
        </p:spPr>
        <p:txBody>
          <a:bodyPr/>
          <a:lstStyle/>
          <a:p>
            <a:r>
              <a:rPr lang="en-US" dirty="0" smtClean="0">
                <a:solidFill>
                  <a:srgbClr val="1B1810"/>
                </a:solidFill>
              </a:rPr>
              <a:t>NXT program - Logo</a:t>
            </a:r>
            <a:endParaRPr lang="en-US" dirty="0">
              <a:solidFill>
                <a:srgbClr val="1B181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533400"/>
            <a:ext cx="381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Original Logo created by Seymour </a:t>
            </a:r>
            <a:r>
              <a:rPr lang="en-US" sz="2400" dirty="0" err="1" smtClean="0"/>
              <a:t>Papert</a:t>
            </a:r>
            <a:r>
              <a:rPr lang="en-US" sz="2400" dirty="0" smtClean="0"/>
              <a:t>, author of </a:t>
            </a:r>
            <a:r>
              <a:rPr lang="en-US" sz="2400" u="sng" dirty="0" smtClean="0"/>
              <a:t>Mindstorms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Original program told a turtle to draw pictures on a screen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What a difference a generation makes!</a:t>
            </a:r>
          </a:p>
          <a:p>
            <a:pPr>
              <a:buFont typeface="Arial"/>
              <a:buChar char="•"/>
            </a:pPr>
            <a:endParaRPr lang="en-US" sz="24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0" y="1066800"/>
            <a:ext cx="4390307" cy="2743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183880" cy="685800"/>
          </a:xfrm>
        </p:spPr>
        <p:txBody>
          <a:bodyPr/>
          <a:lstStyle/>
          <a:p>
            <a:r>
              <a:rPr lang="en-US" dirty="0" smtClean="0">
                <a:solidFill>
                  <a:srgbClr val="1B1810"/>
                </a:solidFill>
              </a:rPr>
              <a:t>Graphical Interface</a:t>
            </a:r>
            <a:endParaRPr lang="en-US" dirty="0">
              <a:solidFill>
                <a:srgbClr val="1B1810"/>
              </a:solidFill>
            </a:endParaRPr>
          </a:p>
        </p:txBody>
      </p:sp>
      <p:pic>
        <p:nvPicPr>
          <p:cNvPr id="3" name="Picture 2" descr="Picture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1524000"/>
            <a:ext cx="6378730" cy="3986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VI_2076.AVI">
            <a:hlinkClick r:id="" action="ppaction://media"/>
          </p:cNvPr>
          <p:cNvPicPr/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57200" y="381000"/>
            <a:ext cx="8153400" cy="6115050"/>
          </a:xfrm>
          <a:prstGeom prst="rect">
            <a:avLst/>
          </a:prstGeom>
        </p:spPr>
      </p:pic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1066800" y="5867400"/>
            <a:ext cx="533400" cy="585216"/>
          </a:xfrm>
          <a:prstGeom prst="actionButtonForwardNex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4145280" cy="1051560"/>
          </a:xfrm>
        </p:spPr>
        <p:txBody>
          <a:bodyPr/>
          <a:lstStyle/>
          <a:p>
            <a:r>
              <a:rPr lang="en-US" dirty="0" smtClean="0">
                <a:solidFill>
                  <a:srgbClr val="1B1810"/>
                </a:solidFill>
              </a:rPr>
              <a:t>Programming</a:t>
            </a:r>
            <a:endParaRPr lang="en-US" dirty="0">
              <a:solidFill>
                <a:srgbClr val="1B181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rcRect l="18750" b="-2"/>
          <a:stretch>
            <a:fillRect/>
          </a:stretch>
        </p:blipFill>
        <p:spPr>
          <a:xfrm>
            <a:off x="4724400" y="838200"/>
            <a:ext cx="3962318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1" y="2209800"/>
            <a:ext cx="3352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Program which used variables counted the number of times an object was waved in front of it, when the number reached five it stopped.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183880" cy="105156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1B1810"/>
                </a:solidFill>
              </a:rPr>
              <a:t>The kids explain</a:t>
            </a:r>
            <a:endParaRPr lang="en-US" dirty="0">
              <a:solidFill>
                <a:srgbClr val="1B181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VI_2212.AVI">
            <a:hlinkClick r:id="" action="ppaction://media"/>
          </p:cNvPr>
          <p:cNvPicPr/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1066800" y="5867400"/>
            <a:ext cx="533400" cy="585216"/>
          </a:xfrm>
          <a:prstGeom prst="actionButtonForwardNex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VI_2216.AVI">
            <a:hlinkClick r:id="" action="ppaction://media"/>
          </p:cNvPr>
          <p:cNvPicPr/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1066800" y="5867400"/>
            <a:ext cx="533400" cy="585216"/>
          </a:xfrm>
          <a:prstGeom prst="actionButtonForwardNex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VI_2219.AVI">
            <a:hlinkClick r:id="" action="ppaction://media"/>
          </p:cNvPr>
          <p:cNvPicPr/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1066800" y="5867400"/>
            <a:ext cx="533400" cy="585216"/>
          </a:xfrm>
          <a:prstGeom prst="actionButtonForwardNex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VI_2224.AVI">
            <a:hlinkClick r:id="" action="ppaction://media"/>
          </p:cNvPr>
          <p:cNvPicPr/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57200" y="381000"/>
            <a:ext cx="8128000" cy="6096000"/>
          </a:xfrm>
          <a:prstGeom prst="rect">
            <a:avLst/>
          </a:prstGeom>
        </p:spPr>
      </p:pic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1066800" y="5867400"/>
            <a:ext cx="533400" cy="585216"/>
          </a:xfrm>
          <a:prstGeom prst="actionButtonForwardNex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1066800"/>
            <a:ext cx="2971800" cy="9144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1B1810"/>
                </a:solidFill>
              </a:rPr>
              <a:t>Lego: Danish for “play well.”</a:t>
            </a:r>
            <a:endParaRPr lang="en-US" sz="2800" dirty="0">
              <a:solidFill>
                <a:srgbClr val="1B181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5486400" y="2133600"/>
            <a:ext cx="2971800" cy="3505198"/>
          </a:xfrm>
        </p:spPr>
        <p:txBody>
          <a:bodyPr>
            <a:normAutofit/>
          </a:bodyPr>
          <a:lstStyle/>
          <a:p>
            <a:pPr>
              <a:buClr>
                <a:schemeClr val="bg2">
                  <a:lumMod val="10000"/>
                </a:schemeClr>
              </a:buClr>
              <a:buFont typeface="Arial" pitchFamily="34" charset="0"/>
              <a:buChar char="•"/>
            </a:pPr>
            <a:r>
              <a:rPr lang="en-US" sz="2400" dirty="0" smtClean="0"/>
              <a:t>Since 1932</a:t>
            </a:r>
          </a:p>
          <a:p>
            <a:pPr>
              <a:buClr>
                <a:schemeClr val="bg2">
                  <a:lumMod val="10000"/>
                </a:schemeClr>
              </a:buClr>
              <a:buFont typeface="Arial" pitchFamily="34" charset="0"/>
              <a:buChar char="•"/>
            </a:pPr>
            <a:r>
              <a:rPr lang="en-US" sz="2400" dirty="0" smtClean="0"/>
              <a:t>Family business</a:t>
            </a:r>
          </a:p>
          <a:p>
            <a:pPr>
              <a:buClr>
                <a:schemeClr val="bg2">
                  <a:lumMod val="10000"/>
                </a:schemeClr>
              </a:buClr>
              <a:buFont typeface="Arial" pitchFamily="34" charset="0"/>
              <a:buChar char="•"/>
            </a:pPr>
            <a:r>
              <a:rPr lang="en-US" sz="2400" dirty="0" smtClean="0"/>
              <a:t>Present brick formed in 1958</a:t>
            </a:r>
          </a:p>
          <a:p>
            <a:pPr>
              <a:buClr>
                <a:schemeClr val="bg2">
                  <a:lumMod val="10000"/>
                </a:schemeClr>
              </a:buClr>
              <a:buFont typeface="Arial" pitchFamily="34" charset="0"/>
              <a:buChar char="•"/>
            </a:pPr>
            <a:r>
              <a:rPr lang="en-US" sz="2400" dirty="0" smtClean="0"/>
              <a:t>Lego </a:t>
            </a:r>
            <a:r>
              <a:rPr lang="en-US" sz="2400" dirty="0" err="1" smtClean="0"/>
              <a:t>Duplo</a:t>
            </a:r>
            <a:r>
              <a:rPr lang="en-US" sz="2400" dirty="0" smtClean="0"/>
              <a:t> 1970</a:t>
            </a:r>
          </a:p>
          <a:p>
            <a:pPr>
              <a:buClr>
                <a:schemeClr val="bg2">
                  <a:lumMod val="10000"/>
                </a:schemeClr>
              </a:buClr>
              <a:buFont typeface="Arial" pitchFamily="34" charset="0"/>
              <a:buChar char="•"/>
            </a:pPr>
            <a:r>
              <a:rPr lang="en-US" sz="2400" dirty="0" smtClean="0"/>
              <a:t>Play themes</a:t>
            </a:r>
          </a:p>
          <a:p>
            <a:pPr>
              <a:buClr>
                <a:schemeClr val="bg2">
                  <a:lumMod val="10000"/>
                </a:schemeClr>
              </a:buClr>
              <a:buFont typeface="Arial" pitchFamily="34" charset="0"/>
              <a:buChar char="•"/>
            </a:pPr>
            <a:r>
              <a:rPr lang="en-US" sz="2400" dirty="0" smtClean="0"/>
              <a:t>NXT </a:t>
            </a:r>
            <a:r>
              <a:rPr lang="en-US" sz="2400" dirty="0" err="1" smtClean="0"/>
              <a:t>Mindstorms</a:t>
            </a:r>
            <a:endParaRPr lang="en-US" sz="2400" dirty="0" smtClean="0"/>
          </a:p>
          <a:p>
            <a:pPr>
              <a:buClr>
                <a:schemeClr val="bg2">
                  <a:lumMod val="10000"/>
                </a:schemeClr>
              </a:buClr>
              <a:buFont typeface="Arial" pitchFamily="34" charset="0"/>
              <a:buChar char="•"/>
            </a:pPr>
            <a:r>
              <a:rPr lang="en-US" sz="2400" dirty="0" smtClean="0"/>
              <a:t>Lego Education</a:t>
            </a:r>
          </a:p>
          <a:p>
            <a:pPr>
              <a:buClr>
                <a:schemeClr val="bg2">
                  <a:lumMod val="10000"/>
                </a:schemeClr>
              </a:buClr>
              <a:buFont typeface="Arial" pitchFamily="34" charset="0"/>
              <a:buChar char="•"/>
            </a:pPr>
            <a:r>
              <a:rPr lang="en-US" sz="2200" dirty="0" smtClean="0"/>
              <a:t>Learning Institute</a:t>
            </a:r>
          </a:p>
        </p:txBody>
      </p:sp>
      <p:pic>
        <p:nvPicPr>
          <p:cNvPr id="6" name="Content Placeholder 5" descr="0136wl0-R1-049-2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t="-28206" b="-28206"/>
          <a:stretch>
            <a:fillRect/>
          </a:stretch>
        </p:blipFill>
        <p:spPr>
          <a:xfrm rot="16200000">
            <a:off x="761372" y="930144"/>
            <a:ext cx="4626159" cy="47244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MVI_2220.AVI">
            <a:hlinkClick r:id="" action="ppaction://media"/>
          </p:cNvPr>
          <p:cNvPicPr/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1371600" y="5867400"/>
            <a:ext cx="533400" cy="585216"/>
          </a:xfrm>
          <a:prstGeom prst="actionButtonForwardNex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MVI_2222.AVI">
            <a:hlinkClick r:id="" action="ppaction://media"/>
          </p:cNvPr>
          <p:cNvPicPr/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1066800" y="5867400"/>
            <a:ext cx="533400" cy="585216"/>
          </a:xfrm>
          <a:prstGeom prst="actionButtonForwardNex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183880" cy="105156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Competitions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9445" y="4038600"/>
            <a:ext cx="33243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3"/>
              </a:rPr>
              <a:t>First Lego League</a:t>
            </a:r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>
                <a:hlinkClick r:id="rId4"/>
              </a:rPr>
              <a:t>World Robot Olympiad</a:t>
            </a:r>
            <a:endParaRPr lang="en-US" sz="2400" b="1" dirty="0" smtClean="0"/>
          </a:p>
          <a:p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0" y="1905000"/>
            <a:ext cx="24384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33800" y="1524000"/>
            <a:ext cx="48768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18388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B1810"/>
                </a:solidFill>
              </a:rPr>
              <a:t>Resources</a:t>
            </a:r>
            <a:endParaRPr lang="en-US" dirty="0">
              <a:solidFill>
                <a:srgbClr val="1B181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143000"/>
            <a:ext cx="6934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Lego </a:t>
            </a:r>
            <a:r>
              <a:rPr lang="en-US" u="sng" dirty="0" err="1" smtClean="0"/>
              <a:t>Brickmaster</a:t>
            </a:r>
            <a:r>
              <a:rPr lang="en-US" u="sng" dirty="0" smtClean="0"/>
              <a:t> Magazine </a:t>
            </a:r>
            <a:r>
              <a:rPr lang="en-US" dirty="0" smtClean="0"/>
              <a:t>($40) for six magazines.</a:t>
            </a:r>
          </a:p>
          <a:p>
            <a:r>
              <a:rPr lang="en-US" u="sng" dirty="0" smtClean="0"/>
              <a:t>The Unofficial Lego Mindstorms NXT Inventor’s Guide</a:t>
            </a:r>
            <a:r>
              <a:rPr lang="en-US" dirty="0" smtClean="0"/>
              <a:t>, by David J. Perdue (very basic).</a:t>
            </a:r>
          </a:p>
          <a:p>
            <a:r>
              <a:rPr lang="en-US" u="sng" dirty="0" smtClean="0"/>
              <a:t>The Lego Mindstorms NXT Idea Book</a:t>
            </a:r>
            <a:r>
              <a:rPr lang="en-US" dirty="0" smtClean="0"/>
              <a:t>, by </a:t>
            </a:r>
            <a:r>
              <a:rPr lang="en-US" dirty="0" err="1" smtClean="0"/>
              <a:t>Boogaarts</a:t>
            </a:r>
            <a:r>
              <a:rPr lang="en-US" dirty="0" smtClean="0"/>
              <a:t>, </a:t>
            </a:r>
            <a:r>
              <a:rPr lang="en-US" dirty="0" err="1" smtClean="0"/>
              <a:t>Daudelin</a:t>
            </a:r>
            <a:r>
              <a:rPr lang="en-US" dirty="0" smtClean="0"/>
              <a:t>, Davis, Kelly, Levy, Morris, Rhodes, Rhodes, </a:t>
            </a:r>
            <a:r>
              <a:rPr lang="en-US" dirty="0" err="1" smtClean="0"/>
              <a:t>Scholz</a:t>
            </a:r>
            <a:r>
              <a:rPr lang="en-US" dirty="0" smtClean="0"/>
              <a:t>, Smith, and </a:t>
            </a:r>
            <a:r>
              <a:rPr lang="en-US" dirty="0" err="1" smtClean="0"/>
              <a:t>Torok</a:t>
            </a:r>
            <a:r>
              <a:rPr lang="en-US" dirty="0" smtClean="0"/>
              <a:t> (subtitled design, invent, and build)</a:t>
            </a:r>
          </a:p>
          <a:p>
            <a:r>
              <a:rPr lang="en-US" u="sng" dirty="0" smtClean="0"/>
              <a:t>LEGO MINDSTORMS NXT-G Programming Guide (Technology in Action)</a:t>
            </a:r>
            <a:r>
              <a:rPr lang="en-US" dirty="0" smtClean="0"/>
              <a:t>, by James Floyd Kelly (this is an excellent book for teaching the programming language Logo, which is the language used with NXT).</a:t>
            </a:r>
          </a:p>
          <a:p>
            <a:r>
              <a:rPr lang="en-US" u="sng" dirty="0" smtClean="0"/>
              <a:t>Lego Mindstorms NXT Hacker’s Guide</a:t>
            </a:r>
            <a:r>
              <a:rPr lang="en-US" dirty="0" smtClean="0"/>
              <a:t>, by Dave </a:t>
            </a:r>
            <a:r>
              <a:rPr lang="en-US" dirty="0" err="1" smtClean="0"/>
              <a:t>Prochnow</a:t>
            </a:r>
            <a:r>
              <a:rPr lang="en-US" dirty="0" smtClean="0"/>
              <a:t> (only for advanced programmers).</a:t>
            </a:r>
            <a:r>
              <a:rPr lang="en-US" u="sng" dirty="0" smtClean="0"/>
              <a:t> </a:t>
            </a:r>
          </a:p>
          <a:p>
            <a:endParaRPr lang="en-US" u="sng" dirty="0" smtClean="0"/>
          </a:p>
          <a:p>
            <a:r>
              <a:rPr lang="en-US" u="sng" dirty="0" smtClean="0">
                <a:hlinkClick r:id="rId2"/>
              </a:rPr>
              <a:t>www.dwna.net</a:t>
            </a:r>
            <a:r>
              <a:rPr lang="en-US" dirty="0" smtClean="0">
                <a:hlinkClick r:id="rId2"/>
              </a:rPr>
              <a:t> </a:t>
            </a:r>
            <a:r>
              <a:rPr lang="en-US" dirty="0" smtClean="0"/>
              <a:t>You can link to my blog from there.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183880" cy="88181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Don’t forget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hlinkClick r:id="rId2"/>
              </a:rPr>
              <a:t>LEGOland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2819400"/>
            <a:ext cx="4243120" cy="2834640"/>
          </a:xfrm>
          <a:prstGeom prst="rect">
            <a:avLst/>
          </a:prstGeom>
        </p:spPr>
      </p:pic>
      <p:pic>
        <p:nvPicPr>
          <p:cNvPr id="8" name="Picture 7" descr="DSC_25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1676400"/>
            <a:ext cx="421169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183880" cy="1051560"/>
          </a:xfrm>
        </p:spPr>
        <p:txBody>
          <a:bodyPr/>
          <a:lstStyle/>
          <a:p>
            <a:r>
              <a:rPr lang="en-US" dirty="0" smtClean="0">
                <a:solidFill>
                  <a:srgbClr val="1B1810"/>
                </a:solidFill>
              </a:rPr>
              <a:t>Thanks to </a:t>
            </a:r>
            <a:endParaRPr lang="en-US" dirty="0">
              <a:solidFill>
                <a:srgbClr val="1B181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1" y="1905000"/>
            <a:ext cx="701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Joan Franklin </a:t>
            </a:r>
            <a:r>
              <a:rPr lang="en-US" sz="2400" dirty="0" err="1" smtClean="0"/>
              <a:t>Smutny</a:t>
            </a:r>
            <a:r>
              <a:rPr lang="en-US" sz="2400" dirty="0" smtClean="0"/>
              <a:t>, Director of the Center and National Treasure</a:t>
            </a:r>
          </a:p>
          <a:p>
            <a:r>
              <a:rPr lang="en-US" sz="2400" dirty="0" smtClean="0"/>
              <a:t>Maria Freeman, Ph. D. Associate Director</a:t>
            </a:r>
          </a:p>
          <a:p>
            <a:r>
              <a:rPr lang="en-US" sz="2400" dirty="0" smtClean="0"/>
              <a:t>Michael </a:t>
            </a:r>
            <a:r>
              <a:rPr lang="en-US" sz="2400" dirty="0" err="1" smtClean="0"/>
              <a:t>Gorelick</a:t>
            </a:r>
            <a:r>
              <a:rPr lang="en-US" sz="2400" dirty="0" smtClean="0"/>
              <a:t>, M.A. Technology</a:t>
            </a:r>
          </a:p>
          <a:p>
            <a:r>
              <a:rPr lang="en-US" sz="2400" dirty="0" smtClean="0"/>
              <a:t>The parents that shared their children with me.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183880" cy="105156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1B1810"/>
                </a:solidFill>
              </a:rPr>
              <a:t>Live Long and Prosper</a:t>
            </a:r>
            <a:endParaRPr lang="en-US" dirty="0">
              <a:solidFill>
                <a:srgbClr val="1B181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183880" cy="685800"/>
          </a:xfrm>
        </p:spPr>
        <p:txBody>
          <a:bodyPr/>
          <a:lstStyle/>
          <a:p>
            <a:r>
              <a:rPr lang="en-US" dirty="0" smtClean="0">
                <a:solidFill>
                  <a:srgbClr val="1B1810"/>
                </a:solidFill>
              </a:rPr>
              <a:t>Center for Gifted</a:t>
            </a:r>
            <a:endParaRPr lang="en-US" dirty="0">
              <a:solidFill>
                <a:srgbClr val="1B181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343400" y="1524000"/>
            <a:ext cx="4343400" cy="4206875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sz="3300" b="1" dirty="0" smtClean="0"/>
              <a:t>Summer Programs in</a:t>
            </a:r>
          </a:p>
          <a:p>
            <a:pPr>
              <a:buNone/>
            </a:pPr>
            <a:r>
              <a:rPr lang="en-US" dirty="0" smtClean="0"/>
              <a:t>Chicago</a:t>
            </a:r>
          </a:p>
          <a:p>
            <a:pPr>
              <a:buNone/>
            </a:pPr>
            <a:r>
              <a:rPr lang="en-US" dirty="0" smtClean="0"/>
              <a:t>Burr Ridge</a:t>
            </a:r>
          </a:p>
          <a:p>
            <a:pPr>
              <a:buNone/>
            </a:pPr>
            <a:r>
              <a:rPr lang="en-US" dirty="0" smtClean="0"/>
              <a:t>Elgin</a:t>
            </a:r>
          </a:p>
          <a:p>
            <a:pPr>
              <a:buNone/>
            </a:pPr>
            <a:r>
              <a:rPr lang="en-US" dirty="0" smtClean="0"/>
              <a:t>Elmhurst</a:t>
            </a:r>
          </a:p>
          <a:p>
            <a:pPr>
              <a:buNone/>
            </a:pPr>
            <a:r>
              <a:rPr lang="en-US" dirty="0" smtClean="0"/>
              <a:t>Glenview</a:t>
            </a:r>
          </a:p>
          <a:p>
            <a:pPr>
              <a:buNone/>
            </a:pPr>
            <a:r>
              <a:rPr lang="en-US" dirty="0" smtClean="0"/>
              <a:t>Gurnee</a:t>
            </a:r>
          </a:p>
          <a:p>
            <a:pPr>
              <a:buNone/>
            </a:pPr>
            <a:r>
              <a:rPr lang="en-US" dirty="0" smtClean="0"/>
              <a:t>Naperville</a:t>
            </a:r>
          </a:p>
          <a:p>
            <a:pPr>
              <a:buNone/>
            </a:pPr>
            <a:r>
              <a:rPr lang="en-US" dirty="0" smtClean="0"/>
              <a:t>Oak Forest</a:t>
            </a:r>
          </a:p>
          <a:p>
            <a:pPr>
              <a:buNone/>
            </a:pPr>
            <a:r>
              <a:rPr lang="en-US" dirty="0" smtClean="0"/>
              <a:t>St. Charles</a:t>
            </a:r>
          </a:p>
          <a:p>
            <a:pPr>
              <a:buNone/>
            </a:pPr>
            <a:r>
              <a:rPr lang="en-US" dirty="0" smtClean="0"/>
              <a:t>Buffalo Grove </a:t>
            </a:r>
          </a:p>
          <a:p>
            <a:pPr>
              <a:buNone/>
            </a:pPr>
            <a:r>
              <a:rPr lang="en-US" dirty="0" smtClean="0"/>
              <a:t>Skokie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2057400"/>
            <a:ext cx="3657601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18388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1B1810"/>
                </a:solidFill>
              </a:rPr>
              <a:t>Gifted 101</a:t>
            </a:r>
            <a:endParaRPr lang="en-US" dirty="0">
              <a:solidFill>
                <a:srgbClr val="1B181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85800" y="5105400"/>
            <a:ext cx="7850976" cy="792162"/>
          </a:xfrm>
        </p:spPr>
        <p:txBody>
          <a:bodyPr anchor="ctr">
            <a:normAutofit/>
          </a:bodyPr>
          <a:lstStyle/>
          <a:p>
            <a:pPr algn="ctr"/>
            <a:r>
              <a:rPr lang="en-US" dirty="0" smtClean="0"/>
              <a:t>Characteristics of Gifted Learners	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52600" y="6172200"/>
            <a:ext cx="505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http://www.ri.net/gifted_talented/character.html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pPr>
              <a:buClr>
                <a:schemeClr val="bg2">
                  <a:lumMod val="10000"/>
                </a:schemeClr>
              </a:buClr>
            </a:pPr>
            <a:r>
              <a:rPr lang="en-US" dirty="0" smtClean="0"/>
              <a:t>High in language skills</a:t>
            </a: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dirty="0" smtClean="0"/>
              <a:t>Abstract ideas</a:t>
            </a: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dirty="0" smtClean="0"/>
              <a:t>Sensitivity</a:t>
            </a: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dirty="0" smtClean="0"/>
              <a:t>Curiosity</a:t>
            </a: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dirty="0" smtClean="0"/>
              <a:t>Independent</a:t>
            </a: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dirty="0" smtClean="0"/>
              <a:t>Maintain focus</a:t>
            </a: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dirty="0" smtClean="0"/>
              <a:t>Choose unusual topics</a:t>
            </a: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dirty="0" smtClean="0"/>
              <a:t>High energy</a:t>
            </a: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dirty="0" smtClean="0"/>
              <a:t>Older or adult friends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772400" y="-13030200"/>
            <a:ext cx="2057400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0600" y="1371600"/>
            <a:ext cx="27432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90800" y="533400"/>
            <a:ext cx="2971800" cy="914400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 smtClean="0">
                <a:solidFill>
                  <a:srgbClr val="1B1810"/>
                </a:solidFill>
              </a:rPr>
              <a:t>Curriculum</a:t>
            </a:r>
            <a:endParaRPr lang="en-US" sz="2400" dirty="0">
              <a:solidFill>
                <a:srgbClr val="1B181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2"/>
          </p:nvPr>
        </p:nvSpPr>
        <p:spPr>
          <a:xfrm>
            <a:off x="3810000" y="1447802"/>
            <a:ext cx="4700647" cy="4206112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HOTS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err="1" smtClean="0"/>
              <a:t>Sef</a:t>
            </a:r>
            <a:r>
              <a:rPr lang="en-US" sz="2000" dirty="0" smtClean="0"/>
              <a:t>-directed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Challenging with abstract ideas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Intellectually demanding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Acceleration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Compacting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Variety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Reorganization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Flexible pacing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Complexity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Integration across subjects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Encouragement of unique interests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</p:txBody>
      </p:sp>
      <p:pic>
        <p:nvPicPr>
          <p:cNvPr id="6" name="Content Placeholder 5" descr="Lego Picture 00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286000"/>
            <a:ext cx="3171640" cy="23774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1905000"/>
            <a:ext cx="3276600" cy="1905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1B1810"/>
                </a:solidFill>
              </a:rPr>
              <a:t>Lego </a:t>
            </a:r>
            <a:r>
              <a:rPr lang="en-US" sz="3600" dirty="0" err="1" smtClean="0">
                <a:solidFill>
                  <a:srgbClr val="1B1810"/>
                </a:solidFill>
              </a:rPr>
              <a:t>Mindstorms</a:t>
            </a:r>
            <a:r>
              <a:rPr lang="en-US" sz="3600" dirty="0" smtClean="0">
                <a:solidFill>
                  <a:srgbClr val="1B1810"/>
                </a:solidFill>
              </a:rPr>
              <a:t> </a:t>
            </a:r>
            <a:br>
              <a:rPr lang="en-US" sz="3600" dirty="0" smtClean="0">
                <a:solidFill>
                  <a:srgbClr val="1B1810"/>
                </a:solidFill>
              </a:rPr>
            </a:br>
            <a:r>
              <a:rPr lang="en-US" sz="3600" dirty="0" smtClean="0">
                <a:solidFill>
                  <a:srgbClr val="1B1810"/>
                </a:solidFill>
              </a:rPr>
              <a:t>NXT</a:t>
            </a:r>
            <a:endParaRPr lang="en-US" sz="3600" dirty="0">
              <a:solidFill>
                <a:srgbClr val="1B181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3027" b="1" dirty="0" smtClean="0"/>
              <a:t>Key Components</a:t>
            </a: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dirty="0" smtClean="0"/>
              <a:t>Bricks</a:t>
            </a: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dirty="0" smtClean="0"/>
              <a:t>Sensors</a:t>
            </a: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dirty="0" smtClean="0"/>
              <a:t>Connectors</a:t>
            </a: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dirty="0" smtClean="0"/>
              <a:t>Wheels</a:t>
            </a: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dirty="0" smtClean="0"/>
              <a:t>Motors</a:t>
            </a: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dirty="0" smtClean="0"/>
              <a:t>Claws</a:t>
            </a: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dirty="0" smtClean="0"/>
              <a:t>Balls</a:t>
            </a: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dirty="0" smtClean="0"/>
              <a:t>“Brain”</a:t>
            </a: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dirty="0" smtClean="0"/>
              <a:t>Software</a:t>
            </a: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dirty="0" smtClean="0"/>
              <a:t>Laptop (with or without Bluetooth)</a:t>
            </a: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dirty="0" smtClean="0"/>
              <a:t>Bring lots of batteries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609600"/>
            <a:ext cx="8183880" cy="1051560"/>
          </a:xfrm>
        </p:spPr>
        <p:txBody>
          <a:bodyPr/>
          <a:lstStyle/>
          <a:p>
            <a:r>
              <a:rPr lang="en-US" dirty="0" smtClean="0">
                <a:solidFill>
                  <a:srgbClr val="1B1810"/>
                </a:solidFill>
              </a:rPr>
              <a:t>Teams</a:t>
            </a:r>
            <a:endParaRPr lang="en-US" dirty="0">
              <a:solidFill>
                <a:srgbClr val="1B181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2133600"/>
            <a:ext cx="421178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Name</a:t>
            </a:r>
          </a:p>
          <a:p>
            <a:r>
              <a:rPr lang="en-US" sz="2800" dirty="0" smtClean="0"/>
              <a:t>Experience with Legos</a:t>
            </a:r>
          </a:p>
          <a:p>
            <a:r>
              <a:rPr lang="en-US" sz="2800" dirty="0" smtClean="0"/>
              <a:t>Experience with Logo</a:t>
            </a:r>
          </a:p>
          <a:p>
            <a:r>
              <a:rPr lang="en-US" sz="2800" dirty="0" smtClean="0"/>
              <a:t>Favorite things to do</a:t>
            </a:r>
          </a:p>
          <a:p>
            <a:r>
              <a:rPr lang="en-US" sz="2800" dirty="0" smtClean="0"/>
              <a:t>Favorite web site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rcRect l="17647" r="23529"/>
          <a:stretch>
            <a:fillRect/>
          </a:stretch>
        </p:blipFill>
        <p:spPr>
          <a:xfrm>
            <a:off x="4876800" y="1143000"/>
            <a:ext cx="30480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183880" cy="1051560"/>
          </a:xfrm>
        </p:spPr>
        <p:txBody>
          <a:bodyPr/>
          <a:lstStyle/>
          <a:p>
            <a:r>
              <a:rPr lang="en-US" dirty="0" smtClean="0">
                <a:solidFill>
                  <a:srgbClr val="1B1810"/>
                </a:solidFill>
              </a:rPr>
              <a:t>Week 1: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133600"/>
            <a:ext cx="4114800" cy="3086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1676400"/>
            <a:ext cx="3505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Learn how to hook up the parts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Explore the programs in the “brain”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Use firmware to create a simple program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3340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181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Week 2: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181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828800"/>
            <a:ext cx="38862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Begin Logo programming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Make machines with certain characteristics and a certain task.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524000"/>
            <a:ext cx="36576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12063</TotalTime>
  <Words>769</Words>
  <Application>Microsoft Office PowerPoint</Application>
  <PresentationFormat>On-screen Show (4:3)</PresentationFormat>
  <Paragraphs>151</Paragraphs>
  <Slides>26</Slides>
  <Notes>7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Aspect</vt:lpstr>
      <vt:lpstr>Lego: The NXT Generation</vt:lpstr>
      <vt:lpstr>Lego: Danish for “play well.”</vt:lpstr>
      <vt:lpstr>Center for Gifted</vt:lpstr>
      <vt:lpstr>Gifted 101</vt:lpstr>
      <vt:lpstr>Curriculum</vt:lpstr>
      <vt:lpstr>Lego Mindstorms  NXT</vt:lpstr>
      <vt:lpstr>Teams</vt:lpstr>
      <vt:lpstr>Week 1:</vt:lpstr>
      <vt:lpstr>Slide 9</vt:lpstr>
      <vt:lpstr>NXT program - Logo</vt:lpstr>
      <vt:lpstr>Graphical Interface</vt:lpstr>
      <vt:lpstr>Slide 12</vt:lpstr>
      <vt:lpstr>Slide 13</vt:lpstr>
      <vt:lpstr>Programming</vt:lpstr>
      <vt:lpstr>The kids explain</vt:lpstr>
      <vt:lpstr>Slide 16</vt:lpstr>
      <vt:lpstr>Slide 17</vt:lpstr>
      <vt:lpstr>Slide 18</vt:lpstr>
      <vt:lpstr>Slide 19</vt:lpstr>
      <vt:lpstr>Slide 20</vt:lpstr>
      <vt:lpstr>Slide 21</vt:lpstr>
      <vt:lpstr>Competitions</vt:lpstr>
      <vt:lpstr>Resources</vt:lpstr>
      <vt:lpstr>Don’t forget LEGOland</vt:lpstr>
      <vt:lpstr>Thanks to </vt:lpstr>
      <vt:lpstr>Live Long and Prosper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Lego: The NXT Generation</dc:title>
  <dc:creator>Mom</dc:creator>
  <cp:lastModifiedBy>Mom</cp:lastModifiedBy>
  <cp:revision>613</cp:revision>
  <dcterms:created xsi:type="dcterms:W3CDTF">2010-02-26T00:03:56Z</dcterms:created>
  <dcterms:modified xsi:type="dcterms:W3CDTF">2010-02-27T03:08:39Z</dcterms:modified>
</cp:coreProperties>
</file>